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notesSlides/notesSlide8.xml" ContentType="application/vnd.openxmlformats-officedocument.presentationml.notesSlide+xml"/>
  <Override PartName="/ppt/charts/chart8.xml" ContentType="application/vnd.openxmlformats-officedocument.drawingml.chart+xml"/>
  <Override PartName="/ppt/notesSlides/notesSlide9.xml" ContentType="application/vnd.openxmlformats-officedocument.presentationml.notesSlide+xml"/>
  <Override PartName="/ppt/charts/chart9.xml" ContentType="application/vnd.openxmlformats-officedocument.drawingml.chart+xml"/>
  <Override PartName="/ppt/notesSlides/notesSlide10.xml" ContentType="application/vnd.openxmlformats-officedocument.presentationml.notesSlide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42" r:id="rId1"/>
  </p:sldMasterIdLst>
  <p:notesMasterIdLst>
    <p:notesMasterId r:id="rId13"/>
  </p:notesMasterIdLst>
  <p:handoutMasterIdLst>
    <p:handoutMasterId r:id="rId14"/>
  </p:handoutMasterIdLst>
  <p:sldIdLst>
    <p:sldId id="1143" r:id="rId2"/>
    <p:sldId id="1145" r:id="rId3"/>
    <p:sldId id="1146" r:id="rId4"/>
    <p:sldId id="1147" r:id="rId5"/>
    <p:sldId id="1148" r:id="rId6"/>
    <p:sldId id="1149" r:id="rId7"/>
    <p:sldId id="1150" r:id="rId8"/>
    <p:sldId id="1151" r:id="rId9"/>
    <p:sldId id="1152" r:id="rId10"/>
    <p:sldId id="1153" r:id="rId11"/>
    <p:sldId id="1154" r:id="rId12"/>
  </p:sldIdLst>
  <p:sldSz cx="9144000" cy="6858000" type="screen4x3"/>
  <p:notesSz cx="7010400" cy="92964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339966"/>
    <a:srgbClr val="CC3300"/>
    <a:srgbClr val="00FF00"/>
    <a:srgbClr val="333300"/>
    <a:srgbClr val="E8F13B"/>
    <a:srgbClr val="3C8275"/>
    <a:srgbClr val="4376A9"/>
    <a:srgbClr val="FF505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193" autoAdjust="0"/>
  </p:normalViewPr>
  <p:slideViewPr>
    <p:cSldViewPr>
      <p:cViewPr>
        <p:scale>
          <a:sx n="60" d="100"/>
          <a:sy n="60" d="100"/>
        </p:scale>
        <p:origin x="-1842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50" d="100"/>
          <a:sy n="50" d="100"/>
        </p:scale>
        <p:origin x="-1963" y="-619"/>
      </p:cViewPr>
      <p:guideLst>
        <p:guide orient="horz" pos="2927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 b="1" dirty="0" smtClean="0">
                <a:effectLst/>
              </a:rPr>
              <a:t>Firearm Deaths to Residents Aged 0-17 Years</a:t>
            </a:r>
            <a:endParaRPr lang="en-US" sz="2000" dirty="0" smtClean="0">
              <a:effectLst/>
            </a:endParaRPr>
          </a:p>
          <a:p>
            <a:pPr>
              <a:defRPr sz="2000"/>
            </a:pPr>
            <a:r>
              <a:rPr lang="en-US" sz="2000" b="1" dirty="0" smtClean="0">
                <a:effectLst/>
              </a:rPr>
              <a:t>Miami-Dade County FL, 2000-2011</a:t>
            </a:r>
            <a:endParaRPr lang="en-US" sz="2000" dirty="0" smtClean="0">
              <a:effectLst/>
            </a:endParaRPr>
          </a:p>
          <a:p>
            <a:pPr>
              <a:defRPr sz="2000"/>
            </a:pPr>
            <a:r>
              <a:rPr lang="en-US" sz="2000" b="1" dirty="0" smtClean="0">
                <a:effectLst/>
              </a:rPr>
              <a:t>Firearm Deaths by Intent</a:t>
            </a:r>
            <a:endParaRPr lang="en-US" sz="2000" dirty="0">
              <a:effectLst/>
            </a:endParaRPr>
          </a:p>
        </c:rich>
      </c:tx>
      <c:layout>
        <c:manualLayout>
          <c:xMode val="edge"/>
          <c:yMode val="edge"/>
          <c:x val="0.25913834208223974"/>
          <c:y val="0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Deaths</c:v>
                </c:pt>
              </c:strCache>
            </c:strRef>
          </c:tx>
          <c:spPr>
            <a:ln>
              <a:solidFill>
                <a:schemeClr val="accent4">
                  <a:lumMod val="50000"/>
                  <a:lumOff val="50000"/>
                </a:schemeClr>
              </a:solidFill>
            </a:ln>
          </c:spPr>
          <c:marker>
            <c:symbol val="diamond"/>
            <c:size val="11"/>
            <c:spPr>
              <a:solidFill>
                <a:srgbClr val="7030A0"/>
              </a:solidFill>
              <a:ln>
                <a:solidFill>
                  <a:schemeClr val="accent4">
                    <a:lumMod val="50000"/>
                    <a:lumOff val="50000"/>
                  </a:schemeClr>
                </a:solidFill>
              </a:ln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</c:v>
                </c:pt>
                <c:pt idx="1">
                  <c:v>7</c:v>
                </c:pt>
                <c:pt idx="2">
                  <c:v>13</c:v>
                </c:pt>
                <c:pt idx="3">
                  <c:v>11</c:v>
                </c:pt>
                <c:pt idx="4">
                  <c:v>11</c:v>
                </c:pt>
                <c:pt idx="5">
                  <c:v>10</c:v>
                </c:pt>
                <c:pt idx="6">
                  <c:v>23</c:v>
                </c:pt>
                <c:pt idx="7">
                  <c:v>19</c:v>
                </c:pt>
                <c:pt idx="8">
                  <c:v>16</c:v>
                </c:pt>
                <c:pt idx="9">
                  <c:v>16</c:v>
                </c:pt>
                <c:pt idx="10">
                  <c:v>21</c:v>
                </c:pt>
                <c:pt idx="11">
                  <c:v>12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Homicides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8</c:v>
                </c:pt>
                <c:pt idx="1">
                  <c:v>3</c:v>
                </c:pt>
                <c:pt idx="2">
                  <c:v>10</c:v>
                </c:pt>
                <c:pt idx="3">
                  <c:v>9</c:v>
                </c:pt>
                <c:pt idx="4">
                  <c:v>7</c:v>
                </c:pt>
                <c:pt idx="5">
                  <c:v>9</c:v>
                </c:pt>
                <c:pt idx="6">
                  <c:v>20</c:v>
                </c:pt>
                <c:pt idx="7">
                  <c:v>16</c:v>
                </c:pt>
                <c:pt idx="8">
                  <c:v>16</c:v>
                </c:pt>
                <c:pt idx="9">
                  <c:v>10</c:v>
                </c:pt>
                <c:pt idx="10">
                  <c:v>19</c:v>
                </c:pt>
                <c:pt idx="11">
                  <c:v>10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Suicides</c:v>
                </c:pt>
              </c:strCache>
            </c:strRef>
          </c:tx>
          <c:spPr>
            <a:ln>
              <a:solidFill>
                <a:srgbClr val="339966"/>
              </a:solidFill>
            </a:ln>
          </c:spPr>
          <c:marker>
            <c:symbol val="triangle"/>
            <c:size val="12"/>
            <c:spPr>
              <a:solidFill>
                <a:srgbClr val="CC3300"/>
              </a:solidFill>
            </c:spPr>
          </c:marker>
          <c:dPt>
            <c:idx val="3"/>
            <c:marker>
              <c:spPr>
                <a:solidFill>
                  <a:srgbClr val="CC3300"/>
                </a:solidFill>
                <a:ln>
                  <a:solidFill>
                    <a:schemeClr val="accent3"/>
                  </a:solidFill>
                </a:ln>
              </c:spPr>
            </c:marker>
            <c:bubble3D val="0"/>
          </c:dPt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2</c:v>
                </c:pt>
                <c:pt idx="4">
                  <c:v>1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0</c:v>
                </c:pt>
                <c:pt idx="9">
                  <c:v>5</c:v>
                </c:pt>
                <c:pt idx="10">
                  <c:v>1</c:v>
                </c:pt>
                <c:pt idx="11">
                  <c:v>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Unintentional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pPr>
              <a:solidFill>
                <a:srgbClr val="0070C0"/>
              </a:solidFill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  <c:pt idx="4">
                  <c:v>3</c:v>
                </c:pt>
                <c:pt idx="5">
                  <c:v>1</c:v>
                </c:pt>
                <c:pt idx="6">
                  <c:v>2</c:v>
                </c:pt>
                <c:pt idx="7">
                  <c:v>2</c:v>
                </c:pt>
                <c:pt idx="8">
                  <c:v>0</c:v>
                </c:pt>
                <c:pt idx="9">
                  <c:v>1</c:v>
                </c:pt>
                <c:pt idx="10">
                  <c:v>1</c:v>
                </c:pt>
                <c:pt idx="11">
                  <c:v>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0242176"/>
        <c:axId val="80244096"/>
      </c:lineChart>
      <c:catAx>
        <c:axId val="80242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80244096"/>
        <c:crosses val="autoZero"/>
        <c:auto val="1"/>
        <c:lblAlgn val="ctr"/>
        <c:lblOffset val="100"/>
        <c:noMultiLvlLbl val="0"/>
      </c:catAx>
      <c:valAx>
        <c:axId val="8024409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8024217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1800" b="1" dirty="0" smtClean="0">
                <a:effectLst/>
              </a:rPr>
              <a:t>Firearm Deaths to Residents Aged 0-17 Years</a:t>
            </a:r>
            <a:endParaRPr lang="en-US" dirty="0" smtClean="0">
              <a:effectLst/>
            </a:endParaRPr>
          </a:p>
          <a:p>
            <a:pPr>
              <a:defRPr sz="2000"/>
            </a:pPr>
            <a:r>
              <a:rPr lang="en-US" sz="1800" b="1" dirty="0" smtClean="0">
                <a:effectLst/>
              </a:rPr>
              <a:t>Miami-Dade County FL, 2000-2011</a:t>
            </a:r>
            <a:endParaRPr lang="en-US" dirty="0" smtClean="0">
              <a:effectLst/>
            </a:endParaRPr>
          </a:p>
          <a:p>
            <a:pPr>
              <a:defRPr sz="2000"/>
            </a:pPr>
            <a:r>
              <a:rPr lang="en-US" sz="1800" b="1" dirty="0" smtClean="0">
                <a:effectLst/>
              </a:rPr>
              <a:t>Firearm Deaths Rates to Males 15-17 Yrs. by Race</a:t>
            </a:r>
            <a:endParaRPr lang="en-US" dirty="0">
              <a:effectLst/>
            </a:endParaRPr>
          </a:p>
        </c:rich>
      </c:tx>
      <c:layout>
        <c:manualLayout>
          <c:xMode val="edge"/>
          <c:yMode val="edge"/>
          <c:x val="0.25913834208223974"/>
          <c:y val="2.0370370370370372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Black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11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Sheet1!$B$2:$B$13</c:f>
              <c:numCache>
                <c:formatCode>0.0</c:formatCode>
                <c:ptCount val="12"/>
                <c:pt idx="0">
                  <c:v>28.2</c:v>
                </c:pt>
                <c:pt idx="1">
                  <c:v>7.2</c:v>
                </c:pt>
                <c:pt idx="2">
                  <c:v>28.9</c:v>
                </c:pt>
                <c:pt idx="3">
                  <c:v>28.7</c:v>
                </c:pt>
                <c:pt idx="4">
                  <c:v>22.4</c:v>
                </c:pt>
                <c:pt idx="5">
                  <c:v>59.2</c:v>
                </c:pt>
                <c:pt idx="6">
                  <c:v>67.3</c:v>
                </c:pt>
                <c:pt idx="7">
                  <c:v>97.2</c:v>
                </c:pt>
                <c:pt idx="8">
                  <c:v>68.7</c:v>
                </c:pt>
                <c:pt idx="9">
                  <c:v>54.5</c:v>
                </c:pt>
                <c:pt idx="10">
                  <c:v>77.7</c:v>
                </c:pt>
                <c:pt idx="11">
                  <c:v>40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White</c:v>
                </c:pt>
              </c:strCache>
            </c:strRef>
          </c:tx>
          <c:spPr>
            <a:ln>
              <a:solidFill>
                <a:schemeClr val="accent1">
                  <a:lumMod val="75000"/>
                </a:schemeClr>
              </a:solidFill>
            </a:ln>
          </c:spPr>
          <c:marker>
            <c:spPr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Sheet1!$C$2:$C$13</c:f>
              <c:numCache>
                <c:formatCode>0.0</c:formatCode>
                <c:ptCount val="12"/>
                <c:pt idx="0">
                  <c:v>9</c:v>
                </c:pt>
                <c:pt idx="1">
                  <c:v>5.9</c:v>
                </c:pt>
                <c:pt idx="2">
                  <c:v>5.8</c:v>
                </c:pt>
                <c:pt idx="3">
                  <c:v>8.5</c:v>
                </c:pt>
                <c:pt idx="4">
                  <c:v>5.4</c:v>
                </c:pt>
                <c:pt idx="5">
                  <c:v>2.7</c:v>
                </c:pt>
                <c:pt idx="6">
                  <c:v>21.3</c:v>
                </c:pt>
                <c:pt idx="7">
                  <c:v>5.3</c:v>
                </c:pt>
                <c:pt idx="8">
                  <c:v>5.2</c:v>
                </c:pt>
                <c:pt idx="9">
                  <c:v>5.2</c:v>
                </c:pt>
                <c:pt idx="10">
                  <c:v>5.5</c:v>
                </c:pt>
                <c:pt idx="11">
                  <c:v>8.1999999999999993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128384"/>
        <c:axId val="72151040"/>
      </c:lineChart>
      <c:catAx>
        <c:axId val="72128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72151040"/>
        <c:crosses val="autoZero"/>
        <c:auto val="1"/>
        <c:lblAlgn val="ctr"/>
        <c:lblOffset val="100"/>
        <c:noMultiLvlLbl val="0"/>
      </c:catAx>
      <c:valAx>
        <c:axId val="72151040"/>
        <c:scaling>
          <c:orientation val="minMax"/>
        </c:scaling>
        <c:delete val="0"/>
        <c:axPos val="l"/>
        <c:majorGridlines/>
        <c:numFmt formatCode="0.0" sourceLinked="1"/>
        <c:majorTickMark val="none"/>
        <c:minorTickMark val="none"/>
        <c:tickLblPos val="nextTo"/>
        <c:crossAx val="7212838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 b="1" dirty="0" smtClean="0">
                <a:effectLst/>
              </a:rPr>
              <a:t>Firearm Deaths to Residents Aged 0-17 Years</a:t>
            </a:r>
            <a:endParaRPr lang="en-US" sz="2000" dirty="0" smtClean="0">
              <a:effectLst/>
            </a:endParaRPr>
          </a:p>
          <a:p>
            <a:pPr>
              <a:defRPr sz="2000"/>
            </a:pPr>
            <a:r>
              <a:rPr lang="en-US" sz="2000" b="1" dirty="0" smtClean="0">
                <a:effectLst/>
              </a:rPr>
              <a:t>Miami-Dade County FL, 2000-2011</a:t>
            </a:r>
            <a:endParaRPr lang="en-US" sz="2000" dirty="0" smtClean="0">
              <a:effectLst/>
            </a:endParaRPr>
          </a:p>
          <a:p>
            <a:pPr>
              <a:defRPr sz="2000"/>
            </a:pPr>
            <a:r>
              <a:rPr lang="en-US" sz="2000" b="1" dirty="0" smtClean="0">
                <a:effectLst/>
              </a:rPr>
              <a:t>Firearm Death Rates by Intent</a:t>
            </a:r>
            <a:endParaRPr lang="en-US" sz="2000" dirty="0">
              <a:effectLst/>
            </a:endParaRPr>
          </a:p>
        </c:rich>
      </c:tx>
      <c:layout>
        <c:manualLayout>
          <c:xMode val="edge"/>
          <c:yMode val="edge"/>
          <c:x val="0.25913834208223974"/>
          <c:y val="2.0370370370370372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Death Rate</c:v>
                </c:pt>
              </c:strCache>
            </c:strRef>
          </c:tx>
          <c:spPr>
            <a:ln>
              <a:solidFill>
                <a:schemeClr val="accent4">
                  <a:lumMod val="50000"/>
                  <a:lumOff val="50000"/>
                </a:schemeClr>
              </a:solidFill>
            </a:ln>
          </c:spPr>
          <c:marker>
            <c:symbol val="diamond"/>
            <c:size val="11"/>
            <c:spPr>
              <a:solidFill>
                <a:srgbClr val="7030A0"/>
              </a:solidFill>
              <a:ln>
                <a:solidFill>
                  <a:schemeClr val="accent4">
                    <a:lumMod val="50000"/>
                    <a:lumOff val="50000"/>
                  </a:schemeClr>
                </a:solidFill>
              </a:ln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Sheet1!$B$2:$B$13</c:f>
              <c:numCache>
                <c:formatCode>0.0</c:formatCode>
                <c:ptCount val="12"/>
                <c:pt idx="0">
                  <c:v>1.8</c:v>
                </c:pt>
                <c:pt idx="1">
                  <c:v>1.2</c:v>
                </c:pt>
                <c:pt idx="2">
                  <c:v>2.2999999999999998</c:v>
                </c:pt>
                <c:pt idx="3">
                  <c:v>1.9</c:v>
                </c:pt>
                <c:pt idx="4">
                  <c:v>1.9</c:v>
                </c:pt>
                <c:pt idx="5">
                  <c:v>1.7</c:v>
                </c:pt>
                <c:pt idx="6">
                  <c:v>3.9</c:v>
                </c:pt>
                <c:pt idx="7">
                  <c:v>3.2</c:v>
                </c:pt>
                <c:pt idx="8">
                  <c:v>2.7</c:v>
                </c:pt>
                <c:pt idx="9">
                  <c:v>2.7</c:v>
                </c:pt>
                <c:pt idx="10">
                  <c:v>3.84</c:v>
                </c:pt>
                <c:pt idx="11">
                  <c:v>2.2000000000000002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Homicide Rate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CC3300"/>
              </a:solidFill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Sheet1!$C$2:$C$13</c:f>
              <c:numCache>
                <c:formatCode>0.0</c:formatCode>
                <c:ptCount val="12"/>
                <c:pt idx="0">
                  <c:v>1.4</c:v>
                </c:pt>
                <c:pt idx="1">
                  <c:v>0.9</c:v>
                </c:pt>
                <c:pt idx="2">
                  <c:v>1.8</c:v>
                </c:pt>
                <c:pt idx="3">
                  <c:v>1.6</c:v>
                </c:pt>
                <c:pt idx="4">
                  <c:v>1.5</c:v>
                </c:pt>
                <c:pt idx="5">
                  <c:v>1.5</c:v>
                </c:pt>
                <c:pt idx="6">
                  <c:v>3.5</c:v>
                </c:pt>
                <c:pt idx="7">
                  <c:v>2.8</c:v>
                </c:pt>
                <c:pt idx="8">
                  <c:v>2.7</c:v>
                </c:pt>
                <c:pt idx="9">
                  <c:v>1.7</c:v>
                </c:pt>
                <c:pt idx="10">
                  <c:v>3.5</c:v>
                </c:pt>
                <c:pt idx="11">
                  <c:v>1.8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Suicide Rate</c:v>
                </c:pt>
              </c:strCache>
            </c:strRef>
          </c:tx>
          <c:spPr>
            <a:ln>
              <a:solidFill>
                <a:srgbClr val="339966"/>
              </a:solidFill>
            </a:ln>
          </c:spPr>
          <c:marker>
            <c:symbol val="triangle"/>
            <c:size val="12"/>
            <c:spPr>
              <a:solidFill>
                <a:srgbClr val="CC3300"/>
              </a:solidFill>
            </c:spPr>
          </c:marker>
          <c:dPt>
            <c:idx val="3"/>
            <c:marker>
              <c:spPr>
                <a:solidFill>
                  <a:srgbClr val="CC3300"/>
                </a:solidFill>
                <a:ln>
                  <a:solidFill>
                    <a:schemeClr val="accent3"/>
                  </a:solidFill>
                </a:ln>
              </c:spPr>
            </c:marker>
            <c:bubble3D val="0"/>
          </c:dPt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Sheet1!$D$2:$D$13</c:f>
              <c:numCache>
                <c:formatCode>0.0</c:formatCode>
                <c:ptCount val="12"/>
                <c:pt idx="0">
                  <c:v>0.2</c:v>
                </c:pt>
                <c:pt idx="1">
                  <c:v>0.4</c:v>
                </c:pt>
                <c:pt idx="2">
                  <c:v>0.5</c:v>
                </c:pt>
                <c:pt idx="3">
                  <c:v>0.3</c:v>
                </c:pt>
                <c:pt idx="4">
                  <c:v>0.2</c:v>
                </c:pt>
                <c:pt idx="5">
                  <c:v>0</c:v>
                </c:pt>
                <c:pt idx="6">
                  <c:v>0.2</c:v>
                </c:pt>
                <c:pt idx="7">
                  <c:v>0.2</c:v>
                </c:pt>
                <c:pt idx="8">
                  <c:v>0</c:v>
                </c:pt>
                <c:pt idx="9">
                  <c:v>0.84</c:v>
                </c:pt>
                <c:pt idx="10">
                  <c:v>0.2</c:v>
                </c:pt>
                <c:pt idx="11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956288"/>
        <c:axId val="42957824"/>
      </c:lineChart>
      <c:catAx>
        <c:axId val="42956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42957824"/>
        <c:crosses val="autoZero"/>
        <c:auto val="1"/>
        <c:lblAlgn val="ctr"/>
        <c:lblOffset val="100"/>
        <c:noMultiLvlLbl val="0"/>
      </c:catAx>
      <c:valAx>
        <c:axId val="42957824"/>
        <c:scaling>
          <c:orientation val="minMax"/>
        </c:scaling>
        <c:delete val="0"/>
        <c:axPos val="l"/>
        <c:majorGridlines/>
        <c:numFmt formatCode="0.0" sourceLinked="1"/>
        <c:majorTickMark val="none"/>
        <c:minorTickMark val="none"/>
        <c:tickLblPos val="nextTo"/>
        <c:crossAx val="4295628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 b="1" dirty="0" smtClean="0">
                <a:effectLst/>
              </a:rPr>
              <a:t>Firearm Deaths to Residents Aged 0-17 Years</a:t>
            </a:r>
            <a:endParaRPr lang="en-US" sz="2000" dirty="0" smtClean="0">
              <a:effectLst/>
            </a:endParaRPr>
          </a:p>
          <a:p>
            <a:pPr>
              <a:defRPr sz="2000"/>
            </a:pPr>
            <a:r>
              <a:rPr lang="en-US" sz="2000" b="1" dirty="0" smtClean="0">
                <a:effectLst/>
              </a:rPr>
              <a:t>Miami-Dade County FL, 2000-2011</a:t>
            </a:r>
            <a:endParaRPr lang="en-US" sz="2000" dirty="0" smtClean="0">
              <a:effectLst/>
            </a:endParaRPr>
          </a:p>
          <a:p>
            <a:pPr>
              <a:defRPr sz="2000"/>
            </a:pPr>
            <a:r>
              <a:rPr lang="en-US" sz="2000" b="1" dirty="0" smtClean="0">
                <a:effectLst/>
              </a:rPr>
              <a:t>Firearm Deaths by Age Group</a:t>
            </a:r>
            <a:endParaRPr lang="en-US" sz="2000" dirty="0">
              <a:effectLst/>
            </a:endParaRPr>
          </a:p>
        </c:rich>
      </c:tx>
      <c:layout>
        <c:manualLayout>
          <c:xMode val="edge"/>
          <c:yMode val="edge"/>
          <c:x val="0.25913834208223974"/>
          <c:y val="2.0370370370370372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0 - 9 Years</c:v>
                </c:pt>
              </c:strCache>
            </c:strRef>
          </c:tx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diamond"/>
            <c:size val="11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accent4">
                    <a:lumMod val="50000"/>
                    <a:lumOff val="50000"/>
                  </a:schemeClr>
                </a:solidFill>
              </a:ln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Sheet1!$B$2:$B$13</c:f>
              <c:numCache>
                <c:formatCode>0</c:formatCode>
                <c:ptCount val="12"/>
                <c:pt idx="0">
                  <c:v>2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3</c:v>
                </c:pt>
                <c:pt idx="5">
                  <c:v>1</c:v>
                </c:pt>
                <c:pt idx="6">
                  <c:v>3</c:v>
                </c:pt>
                <c:pt idx="7">
                  <c:v>0</c:v>
                </c:pt>
                <c:pt idx="8">
                  <c:v>3</c:v>
                </c:pt>
                <c:pt idx="9">
                  <c:v>1</c:v>
                </c:pt>
                <c:pt idx="10">
                  <c:v>4</c:v>
                </c:pt>
                <c:pt idx="11">
                  <c:v>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10 - 14 Years</c:v>
                </c:pt>
              </c:strCache>
            </c:strRef>
          </c:tx>
          <c:spPr>
            <a:ln>
              <a:solidFill>
                <a:srgbClr val="339966"/>
              </a:solidFill>
            </a:ln>
          </c:spPr>
          <c:marker>
            <c:spPr>
              <a:solidFill>
                <a:srgbClr val="339966"/>
              </a:solidFill>
              <a:ln>
                <a:solidFill>
                  <a:srgbClr val="339966"/>
                </a:solidFill>
              </a:ln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Sheet1!$C$2:$C$13</c:f>
              <c:numCache>
                <c:formatCode>0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4</c:v>
                </c:pt>
                <c:pt idx="8">
                  <c:v>2</c:v>
                </c:pt>
                <c:pt idx="9">
                  <c:v>5</c:v>
                </c:pt>
                <c:pt idx="10">
                  <c:v>2</c:v>
                </c:pt>
                <c:pt idx="11">
                  <c:v>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15 - 17 Years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triangle"/>
            <c:size val="12"/>
            <c:spPr>
              <a:solidFill>
                <a:srgbClr val="CC3300"/>
              </a:solidFill>
              <a:ln>
                <a:solidFill>
                  <a:srgbClr val="FF0000"/>
                </a:solidFill>
              </a:ln>
            </c:spPr>
          </c:marker>
          <c:dPt>
            <c:idx val="3"/>
            <c:bubble3D val="0"/>
          </c:dPt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Sheet1!$D$2:$D$13</c:f>
              <c:numCache>
                <c:formatCode>0</c:formatCode>
                <c:ptCount val="12"/>
                <c:pt idx="0">
                  <c:v>8</c:v>
                </c:pt>
                <c:pt idx="1">
                  <c:v>4</c:v>
                </c:pt>
                <c:pt idx="2">
                  <c:v>10</c:v>
                </c:pt>
                <c:pt idx="3">
                  <c:v>8</c:v>
                </c:pt>
                <c:pt idx="4">
                  <c:v>7</c:v>
                </c:pt>
                <c:pt idx="5">
                  <c:v>8</c:v>
                </c:pt>
                <c:pt idx="6">
                  <c:v>18</c:v>
                </c:pt>
                <c:pt idx="7">
                  <c:v>15</c:v>
                </c:pt>
                <c:pt idx="8">
                  <c:v>11</c:v>
                </c:pt>
                <c:pt idx="9">
                  <c:v>10</c:v>
                </c:pt>
                <c:pt idx="10">
                  <c:v>15</c:v>
                </c:pt>
                <c:pt idx="11">
                  <c:v>11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025152"/>
        <c:axId val="21027072"/>
      </c:lineChart>
      <c:catAx>
        <c:axId val="21025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1027072"/>
        <c:crosses val="autoZero"/>
        <c:auto val="1"/>
        <c:lblAlgn val="ctr"/>
        <c:lblOffset val="100"/>
        <c:noMultiLvlLbl val="0"/>
      </c:catAx>
      <c:valAx>
        <c:axId val="21027072"/>
        <c:scaling>
          <c:orientation val="minMax"/>
        </c:scaling>
        <c:delete val="0"/>
        <c:axPos val="l"/>
        <c:majorGridlines/>
        <c:numFmt formatCode="0" sourceLinked="1"/>
        <c:majorTickMark val="none"/>
        <c:minorTickMark val="none"/>
        <c:tickLblPos val="nextTo"/>
        <c:crossAx val="2102515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 b="1" dirty="0" smtClean="0">
                <a:effectLst/>
              </a:rPr>
              <a:t>Firearm Deaths to Residents Aged 0-17 Years</a:t>
            </a:r>
            <a:endParaRPr lang="en-US" sz="2000" dirty="0" smtClean="0">
              <a:effectLst/>
            </a:endParaRPr>
          </a:p>
          <a:p>
            <a:pPr>
              <a:defRPr sz="2000"/>
            </a:pPr>
            <a:r>
              <a:rPr lang="en-US" sz="2000" b="1" dirty="0" smtClean="0">
                <a:effectLst/>
              </a:rPr>
              <a:t>Miami-Dade County FL, 2000-2011</a:t>
            </a:r>
            <a:endParaRPr lang="en-US" sz="2000" dirty="0" smtClean="0">
              <a:effectLst/>
            </a:endParaRPr>
          </a:p>
          <a:p>
            <a:pPr>
              <a:defRPr sz="2000"/>
            </a:pPr>
            <a:r>
              <a:rPr lang="en-US" sz="2000" b="1" dirty="0" smtClean="0">
                <a:effectLst/>
              </a:rPr>
              <a:t>Firearm Death Rates by Age Group</a:t>
            </a:r>
            <a:endParaRPr lang="en-US" sz="2000" dirty="0">
              <a:effectLst/>
            </a:endParaRPr>
          </a:p>
        </c:rich>
      </c:tx>
      <c:layout>
        <c:manualLayout>
          <c:xMode val="edge"/>
          <c:yMode val="edge"/>
          <c:x val="0.25913834208223974"/>
          <c:y val="2.0370370370370372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0 - 14 Years</c:v>
                </c:pt>
              </c:strCache>
            </c:strRef>
          </c:tx>
          <c:spPr>
            <a:ln>
              <a:solidFill>
                <a:schemeClr val="accent1">
                  <a:lumMod val="75000"/>
                </a:schemeClr>
              </a:solidFill>
            </a:ln>
          </c:spPr>
          <c:marker>
            <c:symbol val="diamond"/>
            <c:size val="11"/>
            <c:spPr>
              <a:solidFill>
                <a:schemeClr val="accent1">
                  <a:lumMod val="75000"/>
                </a:schemeClr>
              </a:solidFill>
              <a:ln>
                <a:solidFill>
                  <a:schemeClr val="accent4">
                    <a:lumMod val="50000"/>
                    <a:lumOff val="50000"/>
                  </a:schemeClr>
                </a:solidFill>
              </a:ln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Sheet1!$B$2:$B$13</c:f>
              <c:numCache>
                <c:formatCode>0.0</c:formatCode>
                <c:ptCount val="12"/>
                <c:pt idx="0">
                  <c:v>0.4</c:v>
                </c:pt>
                <c:pt idx="1">
                  <c:v>0.6</c:v>
                </c:pt>
                <c:pt idx="2">
                  <c:v>0.6</c:v>
                </c:pt>
                <c:pt idx="3">
                  <c:v>0.6</c:v>
                </c:pt>
                <c:pt idx="4">
                  <c:v>0.8</c:v>
                </c:pt>
                <c:pt idx="5">
                  <c:v>0.4</c:v>
                </c:pt>
                <c:pt idx="6">
                  <c:v>1</c:v>
                </c:pt>
                <c:pt idx="7">
                  <c:v>0.8</c:v>
                </c:pt>
                <c:pt idx="8">
                  <c:v>1</c:v>
                </c:pt>
                <c:pt idx="9">
                  <c:v>1.2</c:v>
                </c:pt>
                <c:pt idx="10">
                  <c:v>1.3</c:v>
                </c:pt>
                <c:pt idx="11">
                  <c:v>0.2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15 - 17 Years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triangle"/>
            <c:size val="9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Sheet1!$C$2:$C$13</c:f>
              <c:numCache>
                <c:formatCode>0.0</c:formatCode>
                <c:ptCount val="12"/>
                <c:pt idx="0">
                  <c:v>8.3000000000000007</c:v>
                </c:pt>
                <c:pt idx="1">
                  <c:v>4.0999999999999996</c:v>
                </c:pt>
                <c:pt idx="2">
                  <c:v>10.1</c:v>
                </c:pt>
                <c:pt idx="3">
                  <c:v>8</c:v>
                </c:pt>
                <c:pt idx="4">
                  <c:v>6.7</c:v>
                </c:pt>
                <c:pt idx="5">
                  <c:v>7.6</c:v>
                </c:pt>
                <c:pt idx="6">
                  <c:v>17.2</c:v>
                </c:pt>
                <c:pt idx="7">
                  <c:v>14.3</c:v>
                </c:pt>
                <c:pt idx="8">
                  <c:v>10.5</c:v>
                </c:pt>
                <c:pt idx="9">
                  <c:v>10</c:v>
                </c:pt>
                <c:pt idx="10">
                  <c:v>15</c:v>
                </c:pt>
                <c:pt idx="11">
                  <c:v>11.1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072896"/>
        <c:axId val="21120128"/>
      </c:lineChart>
      <c:catAx>
        <c:axId val="21072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1120128"/>
        <c:crosses val="autoZero"/>
        <c:auto val="1"/>
        <c:lblAlgn val="ctr"/>
        <c:lblOffset val="100"/>
        <c:noMultiLvlLbl val="0"/>
      </c:catAx>
      <c:valAx>
        <c:axId val="21120128"/>
        <c:scaling>
          <c:orientation val="minMax"/>
        </c:scaling>
        <c:delete val="0"/>
        <c:axPos val="l"/>
        <c:majorGridlines/>
        <c:numFmt formatCode="0.0" sourceLinked="1"/>
        <c:majorTickMark val="none"/>
        <c:minorTickMark val="none"/>
        <c:tickLblPos val="nextTo"/>
        <c:crossAx val="2107289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1800" b="1" dirty="0" smtClean="0">
                <a:effectLst/>
              </a:rPr>
              <a:t>Firearm Deaths to Residents Aged 0-17 Years</a:t>
            </a:r>
            <a:endParaRPr lang="en-US" sz="2000" dirty="0" smtClean="0">
              <a:effectLst/>
            </a:endParaRPr>
          </a:p>
          <a:p>
            <a:pPr>
              <a:defRPr sz="2000"/>
            </a:pPr>
            <a:r>
              <a:rPr lang="en-US" sz="1800" b="1" dirty="0" smtClean="0">
                <a:effectLst/>
              </a:rPr>
              <a:t>Miami-Dade County FL, 2000 -</a:t>
            </a:r>
            <a:r>
              <a:rPr lang="en-US" sz="1800" b="1" baseline="0" dirty="0" smtClean="0">
                <a:effectLst/>
              </a:rPr>
              <a:t> 2011</a:t>
            </a:r>
            <a:endParaRPr lang="en-US" sz="2000" dirty="0" smtClean="0">
              <a:effectLst/>
            </a:endParaRPr>
          </a:p>
          <a:p>
            <a:pPr>
              <a:defRPr sz="2000"/>
            </a:pPr>
            <a:r>
              <a:rPr lang="en-US" sz="1800" b="1" dirty="0" smtClean="0">
                <a:effectLst/>
              </a:rPr>
              <a:t>Firearm Deaths by Gender</a:t>
            </a:r>
            <a:endParaRPr lang="en-US" sz="2000" dirty="0">
              <a:effectLst/>
            </a:endParaRPr>
          </a:p>
        </c:rich>
      </c:tx>
      <c:layout>
        <c:manualLayout>
          <c:xMode val="edge"/>
          <c:yMode val="edge"/>
          <c:x val="0.25913834208223974"/>
          <c:y val="2.0370370370370372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Male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11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Sheet1!$B$2:$B$13</c:f>
              <c:numCache>
                <c:formatCode>0</c:formatCode>
                <c:ptCount val="12"/>
                <c:pt idx="0">
                  <c:v>8</c:v>
                </c:pt>
                <c:pt idx="1">
                  <c:v>5</c:v>
                </c:pt>
                <c:pt idx="2">
                  <c:v>10</c:v>
                </c:pt>
                <c:pt idx="3">
                  <c:v>9</c:v>
                </c:pt>
                <c:pt idx="4">
                  <c:v>9</c:v>
                </c:pt>
                <c:pt idx="5">
                  <c:v>9</c:v>
                </c:pt>
                <c:pt idx="6">
                  <c:v>20</c:v>
                </c:pt>
                <c:pt idx="7">
                  <c:v>17</c:v>
                </c:pt>
                <c:pt idx="8">
                  <c:v>13</c:v>
                </c:pt>
                <c:pt idx="9">
                  <c:v>12</c:v>
                </c:pt>
                <c:pt idx="10">
                  <c:v>14</c:v>
                </c:pt>
                <c:pt idx="11">
                  <c:v>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Female</c:v>
                </c:pt>
              </c:strCache>
            </c:strRef>
          </c:tx>
          <c:spPr>
            <a:ln>
              <a:solidFill>
                <a:schemeClr val="accent1">
                  <a:lumMod val="75000"/>
                </a:schemeClr>
              </a:solidFill>
            </a:ln>
          </c:spPr>
          <c:marker>
            <c:spPr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Sheet1!$C$2:$C$13</c:f>
              <c:numCache>
                <c:formatCode>0</c:formatCode>
                <c:ptCount val="12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  <c:pt idx="6">
                  <c:v>3</c:v>
                </c:pt>
                <c:pt idx="7">
                  <c:v>2</c:v>
                </c:pt>
                <c:pt idx="8">
                  <c:v>3</c:v>
                </c:pt>
                <c:pt idx="9">
                  <c:v>4</c:v>
                </c:pt>
                <c:pt idx="10">
                  <c:v>7</c:v>
                </c:pt>
                <c:pt idx="11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392832"/>
        <c:axId val="22394752"/>
      </c:lineChart>
      <c:catAx>
        <c:axId val="22392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2394752"/>
        <c:crosses val="autoZero"/>
        <c:auto val="1"/>
        <c:lblAlgn val="ctr"/>
        <c:lblOffset val="100"/>
        <c:noMultiLvlLbl val="0"/>
      </c:catAx>
      <c:valAx>
        <c:axId val="22394752"/>
        <c:scaling>
          <c:orientation val="minMax"/>
        </c:scaling>
        <c:delete val="0"/>
        <c:axPos val="l"/>
        <c:majorGridlines/>
        <c:numFmt formatCode="0" sourceLinked="1"/>
        <c:majorTickMark val="none"/>
        <c:minorTickMark val="none"/>
        <c:tickLblPos val="nextTo"/>
        <c:crossAx val="2239283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1800" b="1" dirty="0" smtClean="0">
                <a:effectLst/>
              </a:rPr>
              <a:t>Firearm Deaths to Residents Aged 0-17 Years</a:t>
            </a:r>
            <a:endParaRPr lang="en-US" dirty="0" smtClean="0">
              <a:effectLst/>
            </a:endParaRPr>
          </a:p>
          <a:p>
            <a:pPr>
              <a:defRPr sz="2000"/>
            </a:pPr>
            <a:r>
              <a:rPr lang="en-US" sz="1800" b="1" dirty="0" smtClean="0">
                <a:effectLst/>
              </a:rPr>
              <a:t>Miami-Dade County FL, 2000-2011</a:t>
            </a:r>
            <a:endParaRPr lang="en-US" dirty="0" smtClean="0">
              <a:effectLst/>
            </a:endParaRPr>
          </a:p>
          <a:p>
            <a:pPr>
              <a:defRPr sz="2000"/>
            </a:pPr>
            <a:r>
              <a:rPr lang="en-US" sz="1800" b="1" dirty="0" smtClean="0">
                <a:effectLst/>
              </a:rPr>
              <a:t>Firearm Death Rates by Gender</a:t>
            </a:r>
            <a:endParaRPr lang="en-US" dirty="0">
              <a:effectLst/>
            </a:endParaRPr>
          </a:p>
        </c:rich>
      </c:tx>
      <c:layout>
        <c:manualLayout>
          <c:xMode val="edge"/>
          <c:yMode val="edge"/>
          <c:x val="0.28274945319335082"/>
          <c:y val="2.0370370370370372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Male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11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Sheet1!$B$2:$B$13</c:f>
              <c:numCache>
                <c:formatCode>0.0</c:formatCode>
                <c:ptCount val="12"/>
                <c:pt idx="0">
                  <c:v>2.8</c:v>
                </c:pt>
                <c:pt idx="1">
                  <c:v>1.7</c:v>
                </c:pt>
                <c:pt idx="2">
                  <c:v>3.4</c:v>
                </c:pt>
                <c:pt idx="3">
                  <c:v>3</c:v>
                </c:pt>
                <c:pt idx="4">
                  <c:v>3</c:v>
                </c:pt>
                <c:pt idx="5">
                  <c:v>2.9</c:v>
                </c:pt>
                <c:pt idx="6">
                  <c:v>6.6</c:v>
                </c:pt>
                <c:pt idx="7">
                  <c:v>5.6</c:v>
                </c:pt>
                <c:pt idx="8">
                  <c:v>4</c:v>
                </c:pt>
                <c:pt idx="9">
                  <c:v>3.9</c:v>
                </c:pt>
                <c:pt idx="10">
                  <c:v>5</c:v>
                </c:pt>
                <c:pt idx="11">
                  <c:v>3.2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Female</c:v>
                </c:pt>
              </c:strCache>
            </c:strRef>
          </c:tx>
          <c:spPr>
            <a:ln>
              <a:solidFill>
                <a:schemeClr val="accent1">
                  <a:lumMod val="75000"/>
                </a:schemeClr>
              </a:solidFill>
            </a:ln>
          </c:spPr>
          <c:marker>
            <c:spPr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Sheet1!$C$2:$C$13</c:f>
              <c:numCache>
                <c:formatCode>0.0</c:formatCode>
                <c:ptCount val="12"/>
                <c:pt idx="0">
                  <c:v>0.7</c:v>
                </c:pt>
                <c:pt idx="1">
                  <c:v>0.7</c:v>
                </c:pt>
                <c:pt idx="2">
                  <c:v>1.1000000000000001</c:v>
                </c:pt>
                <c:pt idx="3">
                  <c:v>0.7</c:v>
                </c:pt>
                <c:pt idx="4">
                  <c:v>0.7</c:v>
                </c:pt>
                <c:pt idx="5">
                  <c:v>0.3</c:v>
                </c:pt>
                <c:pt idx="6">
                  <c:v>1</c:v>
                </c:pt>
                <c:pt idx="7">
                  <c:v>0.7</c:v>
                </c:pt>
                <c:pt idx="8">
                  <c:v>1</c:v>
                </c:pt>
                <c:pt idx="9">
                  <c:v>1.4</c:v>
                </c:pt>
                <c:pt idx="10">
                  <c:v>2.6</c:v>
                </c:pt>
                <c:pt idx="11">
                  <c:v>1.1000000000000001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5665664"/>
        <c:axId val="65667840"/>
      </c:lineChart>
      <c:catAx>
        <c:axId val="65665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65667840"/>
        <c:crosses val="autoZero"/>
        <c:auto val="1"/>
        <c:lblAlgn val="ctr"/>
        <c:lblOffset val="100"/>
        <c:noMultiLvlLbl val="0"/>
      </c:catAx>
      <c:valAx>
        <c:axId val="65667840"/>
        <c:scaling>
          <c:orientation val="minMax"/>
        </c:scaling>
        <c:delete val="0"/>
        <c:axPos val="l"/>
        <c:majorGridlines/>
        <c:numFmt formatCode="0.0" sourceLinked="1"/>
        <c:majorTickMark val="none"/>
        <c:minorTickMark val="none"/>
        <c:tickLblPos val="nextTo"/>
        <c:crossAx val="6566566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1800" b="1" dirty="0" smtClean="0">
                <a:effectLst/>
              </a:rPr>
              <a:t>Firearm Deaths to Residents Aged 0-17 Years</a:t>
            </a:r>
            <a:endParaRPr lang="en-US" dirty="0" smtClean="0">
              <a:effectLst/>
            </a:endParaRPr>
          </a:p>
          <a:p>
            <a:pPr>
              <a:defRPr sz="2000"/>
            </a:pPr>
            <a:r>
              <a:rPr lang="en-US" sz="1800" b="1" dirty="0" smtClean="0">
                <a:effectLst/>
              </a:rPr>
              <a:t>Miami-Dade County FL, 2000-2011</a:t>
            </a:r>
            <a:endParaRPr lang="en-US" dirty="0" smtClean="0">
              <a:effectLst/>
            </a:endParaRPr>
          </a:p>
          <a:p>
            <a:pPr>
              <a:defRPr sz="2000"/>
            </a:pPr>
            <a:r>
              <a:rPr lang="en-US" sz="1800" b="1" dirty="0" smtClean="0">
                <a:effectLst/>
              </a:rPr>
              <a:t>Firearm </a:t>
            </a:r>
            <a:r>
              <a:rPr lang="en-US" sz="1800" b="1" dirty="0" smtClean="0">
                <a:effectLst/>
              </a:rPr>
              <a:t>Deaths</a:t>
            </a:r>
            <a:r>
              <a:rPr lang="en-US" sz="1800" b="1" baseline="0" dirty="0" smtClean="0">
                <a:effectLst/>
              </a:rPr>
              <a:t> </a:t>
            </a:r>
            <a:r>
              <a:rPr lang="en-US" sz="1800" b="1" dirty="0" smtClean="0">
                <a:effectLst/>
              </a:rPr>
              <a:t>by Race</a:t>
            </a:r>
            <a:endParaRPr lang="en-US" dirty="0">
              <a:effectLst/>
            </a:endParaRPr>
          </a:p>
        </c:rich>
      </c:tx>
      <c:layout>
        <c:manualLayout>
          <c:xMode val="edge"/>
          <c:yMode val="edge"/>
          <c:x val="0.27441611986001752"/>
          <c:y val="2.0370370370370372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Black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11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Sheet1!$B$2:$B$13</c:f>
              <c:numCache>
                <c:formatCode>0</c:formatCode>
                <c:ptCount val="12"/>
                <c:pt idx="0">
                  <c:v>7</c:v>
                </c:pt>
                <c:pt idx="1">
                  <c:v>1</c:v>
                </c:pt>
                <c:pt idx="2">
                  <c:v>8</c:v>
                </c:pt>
                <c:pt idx="3">
                  <c:v>6</c:v>
                </c:pt>
                <c:pt idx="4">
                  <c:v>8</c:v>
                </c:pt>
                <c:pt idx="5">
                  <c:v>9</c:v>
                </c:pt>
                <c:pt idx="6">
                  <c:v>13</c:v>
                </c:pt>
                <c:pt idx="7">
                  <c:v>15</c:v>
                </c:pt>
                <c:pt idx="8">
                  <c:v>13</c:v>
                </c:pt>
                <c:pt idx="9">
                  <c:v>9</c:v>
                </c:pt>
                <c:pt idx="10">
                  <c:v>17</c:v>
                </c:pt>
                <c:pt idx="11">
                  <c:v>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White</c:v>
                </c:pt>
              </c:strCache>
            </c:strRef>
          </c:tx>
          <c:spPr>
            <a:ln>
              <a:solidFill>
                <a:schemeClr val="accent1">
                  <a:lumMod val="75000"/>
                </a:schemeClr>
              </a:solidFill>
            </a:ln>
          </c:spPr>
          <c:marker>
            <c:spPr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Sheet1!$C$2:$C$13</c:f>
              <c:numCache>
                <c:formatCode>0</c:formatCode>
                <c:ptCount val="12"/>
                <c:pt idx="0">
                  <c:v>3</c:v>
                </c:pt>
                <c:pt idx="1">
                  <c:v>6</c:v>
                </c:pt>
                <c:pt idx="2">
                  <c:v>3</c:v>
                </c:pt>
                <c:pt idx="3">
                  <c:v>5</c:v>
                </c:pt>
                <c:pt idx="4">
                  <c:v>3</c:v>
                </c:pt>
                <c:pt idx="5">
                  <c:v>1</c:v>
                </c:pt>
                <c:pt idx="6">
                  <c:v>10</c:v>
                </c:pt>
                <c:pt idx="7">
                  <c:v>4</c:v>
                </c:pt>
                <c:pt idx="8">
                  <c:v>3</c:v>
                </c:pt>
                <c:pt idx="9">
                  <c:v>4</c:v>
                </c:pt>
                <c:pt idx="10">
                  <c:v>4</c:v>
                </c:pt>
                <c:pt idx="11">
                  <c:v>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026496"/>
        <c:axId val="22324352"/>
      </c:lineChart>
      <c:catAx>
        <c:axId val="22026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2324352"/>
        <c:crosses val="autoZero"/>
        <c:auto val="1"/>
        <c:lblAlgn val="ctr"/>
        <c:lblOffset val="100"/>
        <c:noMultiLvlLbl val="0"/>
      </c:catAx>
      <c:valAx>
        <c:axId val="22324352"/>
        <c:scaling>
          <c:orientation val="minMax"/>
        </c:scaling>
        <c:delete val="0"/>
        <c:axPos val="l"/>
        <c:majorGridlines/>
        <c:numFmt formatCode="0" sourceLinked="1"/>
        <c:majorTickMark val="none"/>
        <c:minorTickMark val="none"/>
        <c:tickLblPos val="nextTo"/>
        <c:crossAx val="2202649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1800" b="1" dirty="0" smtClean="0">
                <a:effectLst/>
              </a:rPr>
              <a:t>Firearm Deaths to Residents Aged 0-17 Years</a:t>
            </a:r>
            <a:endParaRPr lang="en-US" dirty="0" smtClean="0">
              <a:effectLst/>
            </a:endParaRPr>
          </a:p>
          <a:p>
            <a:pPr>
              <a:defRPr sz="2000"/>
            </a:pPr>
            <a:r>
              <a:rPr lang="en-US" sz="1800" b="1" dirty="0" smtClean="0">
                <a:effectLst/>
              </a:rPr>
              <a:t>Miami-Dade County FL, 2000-2011</a:t>
            </a:r>
            <a:endParaRPr lang="en-US" dirty="0" smtClean="0">
              <a:effectLst/>
            </a:endParaRPr>
          </a:p>
          <a:p>
            <a:pPr>
              <a:defRPr sz="2000"/>
            </a:pPr>
            <a:r>
              <a:rPr lang="en-US" sz="1800" b="1" dirty="0" smtClean="0">
                <a:effectLst/>
              </a:rPr>
              <a:t>Firearm Death Rates by Race</a:t>
            </a:r>
            <a:endParaRPr lang="en-US" dirty="0">
              <a:effectLst/>
            </a:endParaRPr>
          </a:p>
        </c:rich>
      </c:tx>
      <c:layout>
        <c:manualLayout>
          <c:xMode val="edge"/>
          <c:yMode val="edge"/>
          <c:x val="0.27441611986001752"/>
          <c:y val="2.0370370370370372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Black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11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Sheet1!$B$2:$B$13</c:f>
              <c:numCache>
                <c:formatCode>0.0</c:formatCode>
                <c:ptCount val="12"/>
                <c:pt idx="0">
                  <c:v>4.4000000000000004</c:v>
                </c:pt>
                <c:pt idx="1">
                  <c:v>0.7</c:v>
                </c:pt>
                <c:pt idx="2">
                  <c:v>5.3</c:v>
                </c:pt>
                <c:pt idx="3">
                  <c:v>3.9</c:v>
                </c:pt>
                <c:pt idx="4">
                  <c:v>5.4</c:v>
                </c:pt>
                <c:pt idx="5">
                  <c:v>6.7</c:v>
                </c:pt>
                <c:pt idx="6">
                  <c:v>9.5</c:v>
                </c:pt>
                <c:pt idx="7">
                  <c:v>11</c:v>
                </c:pt>
                <c:pt idx="8">
                  <c:v>9.1</c:v>
                </c:pt>
                <c:pt idx="9">
                  <c:v>6.4</c:v>
                </c:pt>
                <c:pt idx="10">
                  <c:v>13</c:v>
                </c:pt>
                <c:pt idx="11">
                  <c:v>5.4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White</c:v>
                </c:pt>
              </c:strCache>
            </c:strRef>
          </c:tx>
          <c:spPr>
            <a:ln>
              <a:solidFill>
                <a:schemeClr val="accent1">
                  <a:lumMod val="75000"/>
                </a:schemeClr>
              </a:solidFill>
            </a:ln>
          </c:spPr>
          <c:marker>
            <c:spPr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Sheet1!$C$2:$C$13</c:f>
              <c:numCache>
                <c:formatCode>0.0</c:formatCode>
                <c:ptCount val="12"/>
                <c:pt idx="0">
                  <c:v>0.8</c:v>
                </c:pt>
                <c:pt idx="1">
                  <c:v>1.5</c:v>
                </c:pt>
                <c:pt idx="2">
                  <c:v>0.8</c:v>
                </c:pt>
                <c:pt idx="3">
                  <c:v>1.2</c:v>
                </c:pt>
                <c:pt idx="4">
                  <c:v>0.5</c:v>
                </c:pt>
                <c:pt idx="5">
                  <c:v>0.2</c:v>
                </c:pt>
                <c:pt idx="6">
                  <c:v>2.4</c:v>
                </c:pt>
                <c:pt idx="7">
                  <c:v>0.9</c:v>
                </c:pt>
                <c:pt idx="8">
                  <c:v>0.7</c:v>
                </c:pt>
                <c:pt idx="9">
                  <c:v>0.9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385024"/>
        <c:axId val="22387712"/>
      </c:lineChart>
      <c:catAx>
        <c:axId val="22385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2387712"/>
        <c:crosses val="autoZero"/>
        <c:auto val="1"/>
        <c:lblAlgn val="ctr"/>
        <c:lblOffset val="100"/>
        <c:noMultiLvlLbl val="0"/>
      </c:catAx>
      <c:valAx>
        <c:axId val="22387712"/>
        <c:scaling>
          <c:orientation val="minMax"/>
        </c:scaling>
        <c:delete val="0"/>
        <c:axPos val="l"/>
        <c:majorGridlines/>
        <c:numFmt formatCode="0.0" sourceLinked="1"/>
        <c:majorTickMark val="none"/>
        <c:minorTickMark val="none"/>
        <c:tickLblPos val="nextTo"/>
        <c:crossAx val="2238502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1800" b="1" dirty="0" smtClean="0">
                <a:effectLst/>
              </a:rPr>
              <a:t>Firearm Deaths to Residents Aged 0-17 Years</a:t>
            </a:r>
            <a:endParaRPr lang="en-US" dirty="0" smtClean="0">
              <a:effectLst/>
            </a:endParaRPr>
          </a:p>
          <a:p>
            <a:pPr>
              <a:defRPr sz="2000"/>
            </a:pPr>
            <a:r>
              <a:rPr lang="en-US" sz="1800" b="1" dirty="0" smtClean="0">
                <a:effectLst/>
              </a:rPr>
              <a:t>Miami-Dade County FL, 2000-2011</a:t>
            </a:r>
            <a:endParaRPr lang="en-US" dirty="0" smtClean="0">
              <a:effectLst/>
            </a:endParaRPr>
          </a:p>
          <a:p>
            <a:pPr>
              <a:defRPr sz="2000"/>
            </a:pPr>
            <a:r>
              <a:rPr lang="en-US" sz="1800" b="1" dirty="0" smtClean="0">
                <a:effectLst/>
              </a:rPr>
              <a:t>Firearm Deaths to Males 15-17 Yrs. by Race</a:t>
            </a:r>
            <a:endParaRPr lang="en-US" dirty="0">
              <a:effectLst/>
            </a:endParaRPr>
          </a:p>
        </c:rich>
      </c:tx>
      <c:layout>
        <c:manualLayout>
          <c:xMode val="edge"/>
          <c:yMode val="edge"/>
          <c:x val="0.27441611986001752"/>
          <c:y val="2.0370370370370372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Black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11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Sheet1!$B$2:$B$13</c:f>
              <c:numCache>
                <c:formatCode>0</c:formatCode>
                <c:ptCount val="12"/>
                <c:pt idx="0">
                  <c:v>4</c:v>
                </c:pt>
                <c:pt idx="1">
                  <c:v>1</c:v>
                </c:pt>
                <c:pt idx="2">
                  <c:v>4</c:v>
                </c:pt>
                <c:pt idx="3">
                  <c:v>4</c:v>
                </c:pt>
                <c:pt idx="4">
                  <c:v>3</c:v>
                </c:pt>
                <c:pt idx="5">
                  <c:v>7</c:v>
                </c:pt>
                <c:pt idx="6">
                  <c:v>8</c:v>
                </c:pt>
                <c:pt idx="7">
                  <c:v>12</c:v>
                </c:pt>
                <c:pt idx="8">
                  <c:v>9</c:v>
                </c:pt>
                <c:pt idx="9">
                  <c:v>8</c:v>
                </c:pt>
                <c:pt idx="10">
                  <c:v>12</c:v>
                </c:pt>
                <c:pt idx="11">
                  <c:v>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White</c:v>
                </c:pt>
              </c:strCache>
            </c:strRef>
          </c:tx>
          <c:spPr>
            <a:ln>
              <a:solidFill>
                <a:schemeClr val="accent1">
                  <a:lumMod val="75000"/>
                </a:schemeClr>
              </a:solidFill>
            </a:ln>
          </c:spPr>
          <c:marker>
            <c:spPr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Sheet1!$C$2:$C$13</c:f>
              <c:numCache>
                <c:formatCode>0</c:formatCode>
                <c:ptCount val="12"/>
                <c:pt idx="0">
                  <c:v>3</c:v>
                </c:pt>
                <c:pt idx="1">
                  <c:v>2</c:v>
                </c:pt>
                <c:pt idx="2">
                  <c:v>2</c:v>
                </c:pt>
                <c:pt idx="3">
                  <c:v>3</c:v>
                </c:pt>
                <c:pt idx="4">
                  <c:v>3</c:v>
                </c:pt>
                <c:pt idx="5">
                  <c:v>1</c:v>
                </c:pt>
                <c:pt idx="6">
                  <c:v>8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2</c:v>
                </c:pt>
                <c:pt idx="11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2385664"/>
        <c:axId val="92388736"/>
      </c:lineChart>
      <c:catAx>
        <c:axId val="92385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92388736"/>
        <c:crosses val="autoZero"/>
        <c:auto val="1"/>
        <c:lblAlgn val="ctr"/>
        <c:lblOffset val="100"/>
        <c:noMultiLvlLbl val="0"/>
      </c:catAx>
      <c:valAx>
        <c:axId val="92388736"/>
        <c:scaling>
          <c:orientation val="minMax"/>
        </c:scaling>
        <c:delete val="0"/>
        <c:axPos val="l"/>
        <c:majorGridlines/>
        <c:numFmt formatCode="0" sourceLinked="1"/>
        <c:majorTickMark val="none"/>
        <c:minorTickMark val="none"/>
        <c:tickLblPos val="nextTo"/>
        <c:crossAx val="9238566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06" tIns="46254" rIns="92506" bIns="46254" numCol="1" anchor="t" anchorCtr="0" compatLnSpc="1">
            <a:prstTxWarp prst="textNoShape">
              <a:avLst/>
            </a:prstTxWarp>
          </a:bodyPr>
          <a:lstStyle>
            <a:lvl1pPr algn="l" defTabSz="925513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06" tIns="46254" rIns="92506" bIns="46254" numCol="1" anchor="t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4438"/>
            <a:ext cx="30384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06" tIns="46254" rIns="92506" bIns="46254" numCol="1" anchor="b" anchorCtr="0" compatLnSpc="1">
            <a:prstTxWarp prst="textNoShape">
              <a:avLst/>
            </a:prstTxWarp>
          </a:bodyPr>
          <a:lstStyle>
            <a:lvl1pPr algn="l" defTabSz="925513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4438"/>
            <a:ext cx="3038475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06" tIns="46254" rIns="92506" bIns="46254" numCol="1" anchor="b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>
                <a:latin typeface="Times New Roman" pitchFamily="18" charset="0"/>
              </a:defRPr>
            </a:lvl1pPr>
          </a:lstStyle>
          <a:p>
            <a:fld id="{F4BDCC45-EB0E-4A39-8575-79455BF0B2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111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06" tIns="46254" rIns="92506" bIns="46254" numCol="1" anchor="t" anchorCtr="0" compatLnSpc="1">
            <a:prstTxWarp prst="textNoShape">
              <a:avLst/>
            </a:prstTxWarp>
          </a:bodyPr>
          <a:lstStyle>
            <a:lvl1pPr algn="l" defTabSz="925513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06" tIns="46254" rIns="92506" bIns="46254" numCol="1" anchor="t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2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3800" y="692150"/>
            <a:ext cx="4621213" cy="3465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2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391025"/>
            <a:ext cx="5140325" cy="423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06" tIns="46254" rIns="92506" bIns="462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59838"/>
            <a:ext cx="3038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06" tIns="46254" rIns="92506" bIns="46254" numCol="1" anchor="b" anchorCtr="0" compatLnSpc="1">
            <a:prstTxWarp prst="textNoShape">
              <a:avLst/>
            </a:prstTxWarp>
          </a:bodyPr>
          <a:lstStyle>
            <a:lvl1pPr algn="l" defTabSz="925513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2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59838"/>
            <a:ext cx="3038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06" tIns="46254" rIns="92506" bIns="46254" numCol="1" anchor="b" anchorCtr="0" compatLnSpc="1">
            <a:prstTxWarp prst="textNoShape">
              <a:avLst/>
            </a:prstTxWarp>
          </a:bodyPr>
          <a:lstStyle>
            <a:lvl1pPr algn="r" defTabSz="925513" eaLnBrk="0" hangingPunct="0">
              <a:defRPr sz="1200">
                <a:latin typeface="Times New Roman" pitchFamily="18" charset="0"/>
              </a:defRPr>
            </a:lvl1pPr>
          </a:lstStyle>
          <a:p>
            <a:fld id="{3ED2C96F-2CC5-441E-9487-3264153444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6196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2C96F-2CC5-441E-9487-32641534449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3799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2C96F-2CC5-441E-9487-32641534449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379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2C96F-2CC5-441E-9487-32641534449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379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2C96F-2CC5-441E-9487-32641534449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379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2C96F-2CC5-441E-9487-32641534449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3799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2C96F-2CC5-441E-9487-32641534449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3799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2C96F-2CC5-441E-9487-32641534449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3799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2C96F-2CC5-441E-9487-32641534449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3799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2C96F-2CC5-441E-9487-32641534449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3799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2C96F-2CC5-441E-9487-32641534449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379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0D61B-D421-4BBD-9030-8C6B9EAABB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803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4D38C-6AE4-4777-81AA-FF3963C79F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372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4D81-27E7-48E2-8E04-AD6F9C759B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82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284163"/>
            <a:ext cx="8561388" cy="58118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16900" y="6248400"/>
            <a:ext cx="533400" cy="609600"/>
          </a:xfrm>
        </p:spPr>
        <p:txBody>
          <a:bodyPr/>
          <a:lstStyle>
            <a:lvl1pPr>
              <a:defRPr/>
            </a:lvl1pPr>
          </a:lstStyle>
          <a:p>
            <a:fld id="{4474587E-DB9A-4C7F-BE65-F64A5A267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90706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505B9-EEF5-48D7-9343-ABEC3D3271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801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6B16C-FF59-4DB7-A0E5-F8DEBB04F5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035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CA8AE-7418-4EBD-8846-24F2C05CBB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107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DBC13-0930-4DC7-AFE7-083E202431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00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B9D85-9DEA-458D-8D12-76A7ACF4D6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724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0B2C2-F01F-409C-9F6E-04C1E23CB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881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BA4D0-9D11-4BF0-9278-D58162ACA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182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04CA9-E7D7-4228-B4B7-1CC07EB15E0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27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997DC-7570-4A7D-8A4E-922D59DE4C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01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14600"/>
            <a:ext cx="7772400" cy="1470025"/>
          </a:xfrm>
          <a:ln/>
        </p:spPr>
        <p:txBody>
          <a:bodyPr>
            <a:normAutofit fontScale="90000"/>
          </a:bodyPr>
          <a:lstStyle/>
          <a:p>
            <a:r>
              <a:rPr lang="en-US" sz="3400" b="1" dirty="0">
                <a:solidFill>
                  <a:schemeClr val="tx2">
                    <a:lumMod val="75000"/>
                  </a:schemeClr>
                </a:solidFill>
              </a:rPr>
              <a:t>Firearm Deaths to Miami-Dade Co. Children Aged 0-17 Years</a:t>
            </a:r>
            <a:br>
              <a:rPr lang="en-US" sz="34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400" b="1" dirty="0" smtClean="0">
                <a:solidFill>
                  <a:schemeClr val="tx2">
                    <a:lumMod val="75000"/>
                  </a:schemeClr>
                </a:solidFill>
              </a:rPr>
              <a:t>2000-2011</a:t>
            </a:r>
            <a:endParaRPr lang="en-US" sz="3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640050247"/>
              </p:ext>
            </p:extLst>
          </p:nvPr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2924601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023495447"/>
              </p:ext>
            </p:extLst>
          </p:nvPr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0201656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182711134"/>
              </p:ext>
            </p:extLst>
          </p:nvPr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3837886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505471039"/>
              </p:ext>
            </p:extLst>
          </p:nvPr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1268816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854712630"/>
              </p:ext>
            </p:extLst>
          </p:nvPr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6681332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807713760"/>
              </p:ext>
            </p:extLst>
          </p:nvPr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0473761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217592204"/>
              </p:ext>
            </p:extLst>
          </p:nvPr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5421760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847887917"/>
              </p:ext>
            </p:extLst>
          </p:nvPr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8793571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265013896"/>
              </p:ext>
            </p:extLst>
          </p:nvPr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0081931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078324714"/>
              </p:ext>
            </p:extLst>
          </p:nvPr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4260669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10201</TotalTime>
  <Words>199</Words>
  <Application>Microsoft Office PowerPoint</Application>
  <PresentationFormat>On-screen Show (4:3)</PresentationFormat>
  <Paragraphs>41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Firearm Deaths to Miami-Dade Co. Children Aged 0-17 Years 2000-2011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Epidemiology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Zuber Mulla</dc:creator>
  <cp:lastModifiedBy>Llau, Anthony</cp:lastModifiedBy>
  <cp:revision>692</cp:revision>
  <cp:lastPrinted>2013-11-05T15:49:29Z</cp:lastPrinted>
  <dcterms:created xsi:type="dcterms:W3CDTF">1999-09-01T18:58:00Z</dcterms:created>
  <dcterms:modified xsi:type="dcterms:W3CDTF">2013-11-05T18:51:47Z</dcterms:modified>
</cp:coreProperties>
</file>